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3" r:id="rId5"/>
    <p:sldId id="264" r:id="rId6"/>
    <p:sldId id="265" r:id="rId7"/>
    <p:sldId id="266" r:id="rId8"/>
    <p:sldId id="267" r:id="rId9"/>
    <p:sldId id="268" r:id="rId10"/>
    <p:sldId id="269" r:id="rId11"/>
    <p:sldId id="270" r:id="rId12"/>
    <p:sldId id="271" r:id="rId13"/>
    <p:sldId id="274" r:id="rId14"/>
    <p:sldId id="272" r:id="rId15"/>
    <p:sldId id="273" r:id="rId16"/>
    <p:sldId id="275" r:id="rId17"/>
    <p:sldId id="276" r:id="rId18"/>
    <p:sldId id="27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9" autoAdjust="0"/>
    <p:restoredTop sz="94660"/>
  </p:normalViewPr>
  <p:slideViewPr>
    <p:cSldViewPr snapToGrid="0">
      <p:cViewPr>
        <p:scale>
          <a:sx n="87" d="100"/>
          <a:sy n="87" d="100"/>
        </p:scale>
        <p:origin x="60" y="5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04E363-4484-4A85-A07F-A3FAF263E265}"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2798613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04E363-4484-4A85-A07F-A3FAF263E265}"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3866853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04E363-4484-4A85-A07F-A3FAF263E265}"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814762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04E363-4484-4A85-A07F-A3FAF263E265}" type="datetimeFigureOut">
              <a:rPr lang="en-US" smtClean="0"/>
              <a:t>4/5/2017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3781320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04E363-4484-4A85-A07F-A3FAF263E265}" type="datetimeFigureOut">
              <a:rPr lang="en-US" smtClean="0"/>
              <a:t>4/5/2017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1539780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04E363-4484-4A85-A07F-A3FAF263E265}" type="datetimeFigureOut">
              <a:rPr lang="en-US" smtClean="0"/>
              <a:t>4/5/2017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2488664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04E363-4484-4A85-A07F-A3FAF263E265}" type="datetimeFigureOut">
              <a:rPr lang="en-US" smtClean="0"/>
              <a:t>4/5/2017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629101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04E363-4484-4A85-A07F-A3FAF263E265}" type="datetimeFigureOut">
              <a:rPr lang="en-US" smtClean="0"/>
              <a:t>4/5/2017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1852204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04E363-4484-4A85-A07F-A3FAF263E265}" type="datetimeFigureOut">
              <a:rPr lang="en-US" smtClean="0"/>
              <a:t>4/5/2017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376419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04E363-4484-4A85-A07F-A3FAF263E265}"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151613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04E363-4484-4A85-A07F-A3FAF263E265}"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50C21D-0A3D-4A4D-B229-AF9EE21BD557}" type="slidenum">
              <a:rPr lang="en-US" smtClean="0"/>
              <a:t>‹#›</a:t>
            </a:fld>
            <a:endParaRPr lang="en-US"/>
          </a:p>
        </p:txBody>
      </p:sp>
    </p:spTree>
    <p:extLst>
      <p:ext uri="{BB962C8B-B14F-4D97-AF65-F5344CB8AC3E}">
        <p14:creationId xmlns:p14="http://schemas.microsoft.com/office/powerpoint/2010/main" val="225523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04E363-4484-4A85-A07F-A3FAF263E265}" type="datetimeFigureOut">
              <a:rPr lang="en-US" smtClean="0"/>
              <a:t>4/5/2017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50C21D-0A3D-4A4D-B229-AF9EE21BD557}" type="slidenum">
              <a:rPr lang="en-US" smtClean="0"/>
              <a:t>‹#›</a:t>
            </a:fld>
            <a:endParaRPr lang="en-US"/>
          </a:p>
        </p:txBody>
      </p:sp>
    </p:spTree>
    <p:extLst>
      <p:ext uri="{BB962C8B-B14F-4D97-AF65-F5344CB8AC3E}">
        <p14:creationId xmlns:p14="http://schemas.microsoft.com/office/powerpoint/2010/main" val="13828675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a:t>Taiwan, Trump and Trade</a:t>
            </a:r>
            <a:r>
              <a:rPr lang="en-US" b="1" dirty="0" smtClean="0"/>
              <a:t>:</a:t>
            </a:r>
            <a:r>
              <a:rPr lang="en-US" b="1" dirty="0"/>
              <a:t/>
            </a:r>
            <a:br>
              <a:rPr lang="en-US" b="1" dirty="0"/>
            </a:br>
            <a:r>
              <a:rPr lang="en-US" b="1" dirty="0"/>
              <a:t> </a:t>
            </a:r>
            <a:r>
              <a:rPr lang="en-US" sz="3600" b="1" dirty="0" smtClean="0"/>
              <a:t>The Implications of the Trump Era on Trade Relations between Taiwan, China and </a:t>
            </a:r>
            <a:r>
              <a:rPr lang="en-US" sz="3600" b="1" smtClean="0"/>
              <a:t>the US</a:t>
            </a:r>
            <a:r>
              <a:rPr lang="en-US" dirty="0"/>
              <a:t/>
            </a:r>
            <a:br>
              <a:rPr lang="en-US" dirty="0"/>
            </a:br>
            <a:endParaRPr lang="en-US" dirty="0"/>
          </a:p>
        </p:txBody>
      </p:sp>
      <p:sp>
        <p:nvSpPr>
          <p:cNvPr id="3" name="Subtitle 2"/>
          <p:cNvSpPr>
            <a:spLocks noGrp="1"/>
          </p:cNvSpPr>
          <p:nvPr>
            <p:ph type="subTitle" idx="1"/>
          </p:nvPr>
        </p:nvSpPr>
        <p:spPr/>
        <p:txBody>
          <a:bodyPr>
            <a:normAutofit fontScale="55000" lnSpcReduction="20000"/>
          </a:bodyPr>
          <a:lstStyle/>
          <a:p>
            <a:r>
              <a:rPr lang="en-US" dirty="0" smtClean="0"/>
              <a:t>By Charles R. Irish</a:t>
            </a:r>
          </a:p>
          <a:p>
            <a:r>
              <a:rPr lang="en-US" dirty="0" err="1" smtClean="0"/>
              <a:t>Volkman</a:t>
            </a:r>
            <a:r>
              <a:rPr lang="en-US" dirty="0" smtClean="0"/>
              <a:t>-Bascom Professor of Law (emeritus)</a:t>
            </a:r>
          </a:p>
          <a:p>
            <a:r>
              <a:rPr lang="en-US" dirty="0" smtClean="0"/>
              <a:t>Director Emeritus, East Asian Legal Studies Center</a:t>
            </a:r>
          </a:p>
          <a:p>
            <a:r>
              <a:rPr lang="en-US" dirty="0" smtClean="0"/>
              <a:t>University of Wisconsin</a:t>
            </a:r>
          </a:p>
          <a:p>
            <a:r>
              <a:rPr lang="en-US" dirty="0" smtClean="0"/>
              <a:t>Madison, USA</a:t>
            </a:r>
          </a:p>
          <a:p>
            <a:r>
              <a:rPr lang="en-US" dirty="0" smtClean="0"/>
              <a:t>April, 2017</a:t>
            </a:r>
            <a:endParaRPr lang="en-US" dirty="0"/>
          </a:p>
        </p:txBody>
      </p:sp>
    </p:spTree>
    <p:extLst>
      <p:ext uri="{BB962C8B-B14F-4D97-AF65-F5344CB8AC3E}">
        <p14:creationId xmlns:p14="http://schemas.microsoft.com/office/powerpoint/2010/main" val="23726047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Introduction</a:t>
            </a:r>
            <a:endParaRPr lang="en-US" b="1" dirty="0"/>
          </a:p>
        </p:txBody>
      </p:sp>
      <p:sp>
        <p:nvSpPr>
          <p:cNvPr id="3" name="Content Placeholder 2"/>
          <p:cNvSpPr>
            <a:spLocks noGrp="1"/>
          </p:cNvSpPr>
          <p:nvPr>
            <p:ph idx="1"/>
          </p:nvPr>
        </p:nvSpPr>
        <p:spPr/>
        <p:txBody>
          <a:bodyPr>
            <a:normAutofit lnSpcReduction="10000"/>
          </a:bodyPr>
          <a:lstStyle/>
          <a:p>
            <a:r>
              <a:rPr lang="en-US" dirty="0"/>
              <a:t>Over the last 70 years, the United States has played a leading role in the liberalization of economic activity around the world</a:t>
            </a:r>
            <a:r>
              <a:rPr lang="en-US" dirty="0" smtClean="0"/>
              <a:t>.</a:t>
            </a:r>
          </a:p>
          <a:p>
            <a:pPr lvl="1"/>
            <a:r>
              <a:rPr lang="en-US" dirty="0" smtClean="0"/>
              <a:t>Globalization has brought enormous </a:t>
            </a:r>
            <a:r>
              <a:rPr lang="en-US" dirty="0" smtClean="0"/>
              <a:t>improvements in health, education, and economic prosperity to almost all parts of the world.</a:t>
            </a:r>
          </a:p>
          <a:p>
            <a:pPr lvl="1"/>
            <a:r>
              <a:rPr lang="en-US" dirty="0" smtClean="0"/>
              <a:t>But some people have not benefited from the globalization process and they now have become potent political forces in many democratic countries.</a:t>
            </a:r>
          </a:p>
          <a:p>
            <a:r>
              <a:rPr lang="en-US" dirty="0" smtClean="0"/>
              <a:t>As a result, globalization </a:t>
            </a:r>
            <a:r>
              <a:rPr lang="en-US" dirty="0"/>
              <a:t>may have reached an historic apex and is now threatened by a rise in nationalism and a retreat toward greater economic protectionism</a:t>
            </a:r>
            <a:r>
              <a:rPr lang="en-US" dirty="0" smtClean="0"/>
              <a:t>.</a:t>
            </a:r>
          </a:p>
          <a:p>
            <a:pPr lvl="1"/>
            <a:r>
              <a:rPr lang="en-US" dirty="0" smtClean="0"/>
              <a:t>In Europe.</a:t>
            </a:r>
          </a:p>
          <a:p>
            <a:pPr lvl="1"/>
            <a:r>
              <a:rPr lang="en-US" dirty="0" smtClean="0"/>
              <a:t>Also in the US.</a:t>
            </a:r>
            <a:endParaRPr lang="en-US" dirty="0"/>
          </a:p>
        </p:txBody>
      </p:sp>
    </p:spTree>
    <p:extLst>
      <p:ext uri="{BB962C8B-B14F-4D97-AF65-F5344CB8AC3E}">
        <p14:creationId xmlns:p14="http://schemas.microsoft.com/office/powerpoint/2010/main" val="2279723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Trump’s Election</a:t>
            </a:r>
            <a:endParaRPr lang="en-US" b="1" dirty="0"/>
          </a:p>
        </p:txBody>
      </p:sp>
      <p:sp>
        <p:nvSpPr>
          <p:cNvPr id="3" name="Content Placeholder 2"/>
          <p:cNvSpPr>
            <a:spLocks noGrp="1"/>
          </p:cNvSpPr>
          <p:nvPr>
            <p:ph idx="1"/>
          </p:nvPr>
        </p:nvSpPr>
        <p:spPr/>
        <p:txBody>
          <a:bodyPr>
            <a:normAutofit fontScale="77500" lnSpcReduction="20000"/>
          </a:bodyPr>
          <a:lstStyle/>
          <a:p>
            <a:r>
              <a:rPr lang="en-US" dirty="0" smtClean="0"/>
              <a:t>Trump’s election was a surprise to many people. </a:t>
            </a:r>
          </a:p>
          <a:p>
            <a:pPr lvl="1"/>
            <a:r>
              <a:rPr lang="en-US" dirty="0" smtClean="0"/>
              <a:t>Because of the peculiar system for electing the American president, Trump actually finished third in the voting:</a:t>
            </a:r>
          </a:p>
          <a:p>
            <a:pPr lvl="2"/>
            <a:r>
              <a:rPr lang="en-US" dirty="0" smtClean="0"/>
              <a:t>Hillary Clinton got 65.8 million votes.</a:t>
            </a:r>
          </a:p>
          <a:p>
            <a:pPr lvl="2"/>
            <a:r>
              <a:rPr lang="en-US" dirty="0" smtClean="0"/>
              <a:t>Donald Trump got 63.0 million votes.</a:t>
            </a:r>
          </a:p>
          <a:p>
            <a:pPr lvl="2"/>
            <a:r>
              <a:rPr lang="en-US" dirty="0" smtClean="0"/>
              <a:t>Over 40 percent of the electorate, or 95 million people, did not vote: </a:t>
            </a:r>
            <a:r>
              <a:rPr lang="en-US" dirty="0" err="1" smtClean="0"/>
              <a:t>Clinto</a:t>
            </a:r>
            <a:r>
              <a:rPr lang="en-US" dirty="0" smtClean="0"/>
              <a:t> and Trump were the too most unpopular candidates to ever run for president.</a:t>
            </a:r>
          </a:p>
          <a:p>
            <a:pPr lvl="2"/>
            <a:r>
              <a:rPr lang="en-US" dirty="0" smtClean="0"/>
              <a:t>But Trump won the Electoral College, 306 to Clinton’s 232, and that is what determines the presidency.</a:t>
            </a:r>
            <a:endParaRPr lang="en-US" dirty="0"/>
          </a:p>
          <a:p>
            <a:r>
              <a:rPr lang="en-US" dirty="0" smtClean="0"/>
              <a:t>By a substantial margin, he is the least qualified American president in over 100 years.</a:t>
            </a:r>
          </a:p>
          <a:p>
            <a:r>
              <a:rPr lang="en-US" dirty="0" smtClean="0"/>
              <a:t>Trump is deeply disliked by a large portion of the American population and he has the lowest approval ratings of any president since approval rating records have been kept.</a:t>
            </a:r>
          </a:p>
          <a:p>
            <a:r>
              <a:rPr lang="en-US" dirty="0" smtClean="0"/>
              <a:t>But the </a:t>
            </a:r>
            <a:r>
              <a:rPr lang="en-US" dirty="0" smtClean="0"/>
              <a:t>widespread dislike for Trump is so intense that that many people fail to understand the importance of what Trump’s election really stands for: it is a rejection of the status quo and a good number of the grievances that have led to the rejection are legitimate and need to be addressed.  </a:t>
            </a:r>
          </a:p>
          <a:p>
            <a:pPr marL="0" indent="0">
              <a:buNone/>
            </a:pPr>
            <a:endParaRPr lang="en-US" dirty="0"/>
          </a:p>
        </p:txBody>
      </p:sp>
    </p:spTree>
    <p:extLst>
      <p:ext uri="{BB962C8B-B14F-4D97-AF65-F5344CB8AC3E}">
        <p14:creationId xmlns:p14="http://schemas.microsoft.com/office/powerpoint/2010/main" val="1392522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US International Economic Policies Since November 8, 2016</a:t>
            </a:r>
            <a:endParaRPr lang="en-US" b="1" dirty="0"/>
          </a:p>
        </p:txBody>
      </p:sp>
      <p:sp>
        <p:nvSpPr>
          <p:cNvPr id="3" name="Content Placeholder 2"/>
          <p:cNvSpPr>
            <a:spLocks noGrp="1"/>
          </p:cNvSpPr>
          <p:nvPr>
            <p:ph idx="1"/>
          </p:nvPr>
        </p:nvSpPr>
        <p:spPr/>
        <p:txBody>
          <a:bodyPr>
            <a:normAutofit fontScale="77500" lnSpcReduction="20000"/>
          </a:bodyPr>
          <a:lstStyle/>
          <a:p>
            <a:r>
              <a:rPr lang="en-US" dirty="0"/>
              <a:t>In his presidential campaign, Donald Trump promised to reverse the last </a:t>
            </a:r>
            <a:r>
              <a:rPr lang="en-US" dirty="0" smtClean="0"/>
              <a:t>70 </a:t>
            </a:r>
            <a:r>
              <a:rPr lang="en-US" dirty="0"/>
              <a:t>years of American led efforts to introduce economic liberalizations throughout the world.</a:t>
            </a:r>
          </a:p>
          <a:p>
            <a:r>
              <a:rPr lang="en-US" dirty="0"/>
              <a:t>It is </a:t>
            </a:r>
            <a:r>
              <a:rPr lang="en-US" dirty="0" smtClean="0"/>
              <a:t>apparent </a:t>
            </a:r>
            <a:r>
              <a:rPr lang="en-US" dirty="0"/>
              <a:t>that Trump as the American president is and will be a </a:t>
            </a:r>
            <a:r>
              <a:rPr lang="en-US" dirty="0" smtClean="0"/>
              <a:t>very disruptive </a:t>
            </a:r>
            <a:r>
              <a:rPr lang="en-US" dirty="0"/>
              <a:t>force</a:t>
            </a:r>
            <a:r>
              <a:rPr lang="en-US" dirty="0" smtClean="0"/>
              <a:t>.</a:t>
            </a:r>
            <a:endParaRPr lang="en-US" dirty="0"/>
          </a:p>
          <a:p>
            <a:r>
              <a:rPr lang="en-US" dirty="0" smtClean="0"/>
              <a:t>During </a:t>
            </a:r>
            <a:r>
              <a:rPr lang="en-US" dirty="0"/>
              <a:t>the early days of his administration, he has given many indications of following through on his campaign promises. </a:t>
            </a:r>
          </a:p>
          <a:p>
            <a:r>
              <a:rPr lang="en-US" dirty="0" smtClean="0"/>
              <a:t>Trump as president is indistinguishable from Trump the candidate</a:t>
            </a:r>
            <a:r>
              <a:rPr lang="en-US" dirty="0" smtClean="0"/>
              <a:t>.</a:t>
            </a:r>
            <a:endParaRPr lang="en-US" dirty="0"/>
          </a:p>
          <a:p>
            <a:pPr lvl="1"/>
            <a:r>
              <a:rPr lang="en-US" dirty="0"/>
              <a:t>Many people had hoped that after the election Trump would be transformed into a more mature and “presidential” persona, but as president he has continued to demonstrate a hyper-sensitivity to criticism and an almost total lack of diplomatic skills.</a:t>
            </a:r>
          </a:p>
          <a:p>
            <a:pPr lvl="1"/>
            <a:r>
              <a:rPr lang="en-US" dirty="0"/>
              <a:t>Still, apart from his personality disorders, it is notable and perhaps admirable that there is nothing to distinguish President Trump from Candidate Trump and that as president he is fixated on what he promised during the campaign.  </a:t>
            </a:r>
            <a:endParaRPr lang="en-US" dirty="0" smtClean="0"/>
          </a:p>
          <a:p>
            <a:r>
              <a:rPr lang="en-US" dirty="0" smtClean="0"/>
              <a:t>There is growing evidence that American institutions are sufficiently robust to counteract Trump’s most dangerous trade related campaign promises.</a:t>
            </a:r>
            <a:endParaRPr lang="en-US" dirty="0"/>
          </a:p>
        </p:txBody>
      </p:sp>
    </p:spTree>
    <p:extLst>
      <p:ext uri="{BB962C8B-B14F-4D97-AF65-F5344CB8AC3E}">
        <p14:creationId xmlns:p14="http://schemas.microsoft.com/office/powerpoint/2010/main" val="866676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Trump’s Trade Related Campaign Promises</a:t>
            </a:r>
            <a:endParaRPr lang="en-US" b="1" dirty="0"/>
          </a:p>
        </p:txBody>
      </p:sp>
      <p:sp>
        <p:nvSpPr>
          <p:cNvPr id="3" name="Content Placeholder 2"/>
          <p:cNvSpPr>
            <a:spLocks noGrp="1"/>
          </p:cNvSpPr>
          <p:nvPr>
            <p:ph idx="1"/>
          </p:nvPr>
        </p:nvSpPr>
        <p:spPr/>
        <p:txBody>
          <a:bodyPr>
            <a:normAutofit fontScale="92500" lnSpcReduction="20000"/>
          </a:bodyPr>
          <a:lstStyle/>
          <a:p>
            <a:r>
              <a:rPr lang="en-US" dirty="0" smtClean="0"/>
              <a:t>Trump long has expressed concern for the loss of manufacturing jobs.</a:t>
            </a:r>
          </a:p>
          <a:p>
            <a:r>
              <a:rPr lang="en-US" dirty="0" smtClean="0"/>
              <a:t>He also views international trade as a zero sum game where exports are good and imports are for losers. </a:t>
            </a:r>
          </a:p>
          <a:p>
            <a:pPr lvl="1"/>
            <a:r>
              <a:rPr lang="en-US" dirty="0" smtClean="0"/>
              <a:t>According to Trump, the </a:t>
            </a:r>
            <a:r>
              <a:rPr lang="en-US" dirty="0" smtClean="0"/>
              <a:t>US’s chronic trade deficit is evidence that the US is losing in international trade and that must be because our foreign trading partners are not being fair.</a:t>
            </a:r>
            <a:endParaRPr lang="en-US" dirty="0"/>
          </a:p>
          <a:p>
            <a:r>
              <a:rPr lang="en-US" dirty="0" smtClean="0"/>
              <a:t>To bring jobs back to America and curb the trade deficit, he </a:t>
            </a:r>
            <a:r>
              <a:rPr lang="en-US" dirty="0" smtClean="0"/>
              <a:t>has proposed </a:t>
            </a:r>
            <a:r>
              <a:rPr lang="en-US" dirty="0" smtClean="0"/>
              <a:t>to do the following:</a:t>
            </a:r>
          </a:p>
          <a:p>
            <a:pPr lvl="1"/>
            <a:r>
              <a:rPr lang="en-US" dirty="0" smtClean="0"/>
              <a:t>Withdraw from the Trans-Pacific Partnership Agreement (TPP).</a:t>
            </a:r>
          </a:p>
          <a:p>
            <a:pPr lvl="1"/>
            <a:r>
              <a:rPr lang="en-US" dirty="0" smtClean="0"/>
              <a:t>Renegotiate or leave the North American Free Trade Agreement (</a:t>
            </a:r>
            <a:r>
              <a:rPr lang="en-US" dirty="0" err="1" smtClean="0"/>
              <a:t>Nafta</a:t>
            </a:r>
            <a:r>
              <a:rPr lang="en-US" dirty="0" smtClean="0"/>
              <a:t>).</a:t>
            </a:r>
          </a:p>
          <a:p>
            <a:pPr lvl="1"/>
            <a:r>
              <a:rPr lang="en-US" dirty="0" smtClean="0"/>
              <a:t>Renegotiate or rip up existing bilateral trade </a:t>
            </a:r>
            <a:r>
              <a:rPr lang="en-US" dirty="0" smtClean="0"/>
              <a:t>agreements, especially the Korea – US Free Trade Agreement (KORUSFTA).</a:t>
            </a:r>
            <a:endParaRPr lang="en-US" dirty="0" smtClean="0"/>
          </a:p>
          <a:p>
            <a:pPr lvl="1"/>
            <a:r>
              <a:rPr lang="en-US" dirty="0" smtClean="0"/>
              <a:t>Impose tariffs of 5 – 35 percent on Mexican goods and 45 percent on Chinese goods.</a:t>
            </a:r>
          </a:p>
          <a:p>
            <a:pPr lvl="1"/>
            <a:r>
              <a:rPr lang="en-US" dirty="0" smtClean="0"/>
              <a:t>If necessary, leave the World Trade Organization (WTO).</a:t>
            </a:r>
            <a:endParaRPr lang="en-US" dirty="0"/>
          </a:p>
        </p:txBody>
      </p:sp>
    </p:spTree>
    <p:extLst>
      <p:ext uri="{BB962C8B-B14F-4D97-AF65-F5344CB8AC3E}">
        <p14:creationId xmlns:p14="http://schemas.microsoft.com/office/powerpoint/2010/main" val="1291601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What Trump Has Done: His Trade Related Appointments</a:t>
            </a:r>
            <a:endParaRPr lang="en-US" b="1" dirty="0"/>
          </a:p>
        </p:txBody>
      </p:sp>
      <p:sp>
        <p:nvSpPr>
          <p:cNvPr id="3" name="Content Placeholder 2"/>
          <p:cNvSpPr>
            <a:spLocks noGrp="1"/>
          </p:cNvSpPr>
          <p:nvPr>
            <p:ph idx="1"/>
          </p:nvPr>
        </p:nvSpPr>
        <p:spPr/>
        <p:txBody>
          <a:bodyPr>
            <a:normAutofit fontScale="62500" lnSpcReduction="20000"/>
          </a:bodyPr>
          <a:lstStyle/>
          <a:p>
            <a:pPr marL="0" indent="0">
              <a:buNone/>
            </a:pPr>
            <a:r>
              <a:rPr lang="en-US" dirty="0"/>
              <a:t>The Trump Administration’s three most prominent trade related appointments are a clear indication of Trump’s pro-American, protectionist tone</a:t>
            </a:r>
            <a:r>
              <a:rPr lang="en-US" dirty="0" smtClean="0"/>
              <a:t>:</a:t>
            </a:r>
            <a:r>
              <a:rPr lang="en-US" dirty="0"/>
              <a:t> </a:t>
            </a:r>
          </a:p>
          <a:p>
            <a:pPr lvl="0"/>
            <a:r>
              <a:rPr lang="en-US" dirty="0"/>
              <a:t>Trump has appointed </a:t>
            </a:r>
            <a:r>
              <a:rPr lang="en-US" b="1" dirty="0"/>
              <a:t>Wilbur Ross</a:t>
            </a:r>
            <a:r>
              <a:rPr lang="en-US" dirty="0"/>
              <a:t> as the Secretary of </a:t>
            </a:r>
            <a:r>
              <a:rPr lang="en-US" dirty="0" smtClean="0"/>
              <a:t>Commerce and given Ross responsibility for overseeing trade policies. </a:t>
            </a:r>
            <a:r>
              <a:rPr lang="en-US" dirty="0"/>
              <a:t>During the presidential campaign, Ross played a significant role in formulating the “America first” policy that now is a central feature of the administration’s trade policies. During his confirmation hearings, Ross said that China is the most protectionist of the large economies in the world, but he also said he would not start a trade war.</a:t>
            </a:r>
          </a:p>
          <a:p>
            <a:pPr lvl="0"/>
            <a:r>
              <a:rPr lang="en-US" b="1" dirty="0"/>
              <a:t>Peter Navarro</a:t>
            </a:r>
            <a:r>
              <a:rPr lang="en-US" dirty="0"/>
              <a:t> is the head of the White House’s new National Trade Council. Navarro is no friend of China – in the last 10 years he has written three books warning about the dangers of China’s increased economic and military </a:t>
            </a:r>
            <a:r>
              <a:rPr lang="en-US" dirty="0" smtClean="0"/>
              <a:t>powers. Navarro’s </a:t>
            </a:r>
            <a:r>
              <a:rPr lang="en-US" dirty="0"/>
              <a:t>most contentious </a:t>
            </a:r>
            <a:r>
              <a:rPr lang="en-US" dirty="0" smtClean="0"/>
              <a:t>position on trade, </a:t>
            </a:r>
            <a:r>
              <a:rPr lang="en-US" dirty="0"/>
              <a:t>which apparently is shared by Trump, is that if China is forced to adopt fair trade rules it will reduce the US trade deficit with China and bring manufacturing jobs back to the US.</a:t>
            </a:r>
          </a:p>
          <a:p>
            <a:pPr lvl="0"/>
            <a:r>
              <a:rPr lang="en-US" dirty="0"/>
              <a:t>Trump appointed </a:t>
            </a:r>
            <a:r>
              <a:rPr lang="en-US" b="1" dirty="0"/>
              <a:t>Robert </a:t>
            </a:r>
            <a:r>
              <a:rPr lang="en-US" b="1" dirty="0" err="1"/>
              <a:t>Lighthizer</a:t>
            </a:r>
            <a:r>
              <a:rPr lang="en-US" dirty="0"/>
              <a:t> as the US Trade Representative. </a:t>
            </a:r>
            <a:r>
              <a:rPr lang="en-US" dirty="0" err="1"/>
              <a:t>Lighthizer</a:t>
            </a:r>
            <a:r>
              <a:rPr lang="en-US" dirty="0"/>
              <a:t> led the Trump transition team’s meetings on trade with the Obama administration and previously served as deputy US trade representative in the administration of Ronald Reagan at a time when the office was renowned for its battles with Japan. He has long represented the US steel industry in cases seeking protection from foreign competitors and in recent years has been a vocal advocate for a protectionist shift in the Republican party. </a:t>
            </a:r>
            <a:endParaRPr lang="en-US" dirty="0" smtClean="0"/>
          </a:p>
          <a:p>
            <a:pPr marL="0" lvl="0" indent="0">
              <a:buNone/>
            </a:pPr>
            <a:r>
              <a:rPr lang="en-US" dirty="0" smtClean="0"/>
              <a:t>In addition, Trump’s appointment of </a:t>
            </a:r>
            <a:r>
              <a:rPr lang="en-US" b="1" dirty="0" smtClean="0"/>
              <a:t>Stephen Bannon </a:t>
            </a:r>
            <a:r>
              <a:rPr lang="en-US" dirty="0" smtClean="0"/>
              <a:t>as the Chief White House Strategist has caused real concern in the US and Asia because of Bannon’s especially aggressive position on China.</a:t>
            </a:r>
            <a:endParaRPr lang="en-US" dirty="0"/>
          </a:p>
        </p:txBody>
      </p:sp>
    </p:spTree>
    <p:extLst>
      <p:ext uri="{BB962C8B-B14F-4D97-AF65-F5344CB8AC3E}">
        <p14:creationId xmlns:p14="http://schemas.microsoft.com/office/powerpoint/2010/main" val="4083003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What Trump Has Done: Bringing Jobs Back to America</a:t>
            </a:r>
            <a:endParaRPr lang="en-US" b="1" dirty="0"/>
          </a:p>
        </p:txBody>
      </p:sp>
      <p:sp>
        <p:nvSpPr>
          <p:cNvPr id="3" name="Content Placeholder 2"/>
          <p:cNvSpPr>
            <a:spLocks noGrp="1"/>
          </p:cNvSpPr>
          <p:nvPr>
            <p:ph idx="1"/>
          </p:nvPr>
        </p:nvSpPr>
        <p:spPr/>
        <p:txBody>
          <a:bodyPr>
            <a:normAutofit fontScale="92500" lnSpcReduction="10000"/>
          </a:bodyPr>
          <a:lstStyle/>
          <a:p>
            <a:r>
              <a:rPr lang="en-US" dirty="0"/>
              <a:t>Shortly after his election in November, 2016, Trump began efforts to persuade US and foreign companies to keep their production facilities in the US or to move their factories back to the </a:t>
            </a:r>
            <a:r>
              <a:rPr lang="en-US" dirty="0" smtClean="0"/>
              <a:t>US.</a:t>
            </a:r>
          </a:p>
          <a:p>
            <a:pPr lvl="1"/>
            <a:r>
              <a:rPr lang="en-US" dirty="0" smtClean="0"/>
              <a:t>Many US and foreign companies have announced plans to make new investments in the US.</a:t>
            </a:r>
          </a:p>
          <a:p>
            <a:pPr lvl="2"/>
            <a:r>
              <a:rPr lang="en-US" dirty="0" smtClean="0"/>
              <a:t>Carrier, Ford, GM, Walmart and Amazon.</a:t>
            </a:r>
          </a:p>
          <a:p>
            <a:pPr lvl="2"/>
            <a:r>
              <a:rPr lang="en-US" dirty="0" smtClean="0"/>
              <a:t>Toyota, Hyundai, and Hon Hai Precision Industry and </a:t>
            </a:r>
            <a:r>
              <a:rPr lang="en-US" dirty="0" err="1" smtClean="0"/>
              <a:t>SoftBank</a:t>
            </a:r>
            <a:r>
              <a:rPr lang="en-US" dirty="0" smtClean="0"/>
              <a:t>.</a:t>
            </a:r>
          </a:p>
          <a:p>
            <a:r>
              <a:rPr lang="en-US" dirty="0" smtClean="0"/>
              <a:t>High profile repeal of presidential orders on the environmental impact of coal – telling coal miners he would put them back to work.</a:t>
            </a:r>
          </a:p>
          <a:p>
            <a:r>
              <a:rPr lang="en-US" dirty="0" smtClean="0"/>
              <a:t>Numerous </a:t>
            </a:r>
            <a:r>
              <a:rPr lang="en-US" dirty="0" smtClean="0"/>
              <a:t>criticisms of Trump’s efforts.</a:t>
            </a:r>
          </a:p>
          <a:p>
            <a:pPr lvl="1"/>
            <a:r>
              <a:rPr lang="en-US" dirty="0" smtClean="0"/>
              <a:t>But the critics miss the point: Trump </a:t>
            </a:r>
            <a:r>
              <a:rPr lang="en-US" dirty="0" smtClean="0"/>
              <a:t>is using </a:t>
            </a:r>
            <a:r>
              <a:rPr lang="en-US" dirty="0" smtClean="0"/>
              <a:t>the power of the presidency for those who feel left </a:t>
            </a:r>
            <a:r>
              <a:rPr lang="en-US" dirty="0" smtClean="0"/>
              <a:t>behind</a:t>
            </a:r>
            <a:r>
              <a:rPr lang="en-US" dirty="0" smtClean="0"/>
              <a:t> </a:t>
            </a:r>
            <a:r>
              <a:rPr lang="en-US" dirty="0" smtClean="0"/>
              <a:t>in the globalization process.</a:t>
            </a:r>
          </a:p>
          <a:p>
            <a:endParaRPr lang="en-US" dirty="0"/>
          </a:p>
        </p:txBody>
      </p:sp>
    </p:spTree>
    <p:extLst>
      <p:ext uri="{BB962C8B-B14F-4D97-AF65-F5344CB8AC3E}">
        <p14:creationId xmlns:p14="http://schemas.microsoft.com/office/powerpoint/2010/main" val="17812403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What Trump Has Done: Withdraw from TPP</a:t>
            </a:r>
            <a:endParaRPr lang="en-US" b="1" dirty="0"/>
          </a:p>
        </p:txBody>
      </p:sp>
      <p:sp>
        <p:nvSpPr>
          <p:cNvPr id="3" name="Content Placeholder 2"/>
          <p:cNvSpPr>
            <a:spLocks noGrp="1"/>
          </p:cNvSpPr>
          <p:nvPr>
            <p:ph idx="1"/>
          </p:nvPr>
        </p:nvSpPr>
        <p:spPr/>
        <p:txBody>
          <a:bodyPr>
            <a:normAutofit/>
          </a:bodyPr>
          <a:lstStyle/>
          <a:p>
            <a:r>
              <a:rPr lang="en-US" dirty="0" smtClean="0"/>
              <a:t>TPP: the basics.</a:t>
            </a:r>
          </a:p>
          <a:p>
            <a:r>
              <a:rPr lang="en-US" dirty="0" smtClean="0"/>
              <a:t>One of Trump’s first acts as president was to withdraw from TPP.</a:t>
            </a:r>
          </a:p>
          <a:p>
            <a:r>
              <a:rPr lang="en-US" dirty="0" smtClean="0"/>
              <a:t>Why TPP was important:</a:t>
            </a:r>
          </a:p>
          <a:p>
            <a:pPr lvl="1"/>
            <a:r>
              <a:rPr lang="en-US" dirty="0" smtClean="0"/>
              <a:t>As </a:t>
            </a:r>
            <a:r>
              <a:rPr lang="en-US" dirty="0"/>
              <a:t>is true with most of America’s free trade agreements, TPP was more an American foreign policy instrument than about improving American GDP</a:t>
            </a:r>
            <a:r>
              <a:rPr lang="en-US" dirty="0" smtClean="0"/>
              <a:t>.</a:t>
            </a:r>
          </a:p>
          <a:p>
            <a:pPr lvl="1"/>
            <a:r>
              <a:rPr lang="en-US" dirty="0" smtClean="0"/>
              <a:t>Vacuum to be filled by Chinese initiative: Regional Comprehensive Economic Partnership (RCEP).</a:t>
            </a:r>
          </a:p>
          <a:p>
            <a:r>
              <a:rPr lang="en-US" dirty="0" smtClean="0"/>
              <a:t>More important is the withdrawal’s effect on American credibility in the region.</a:t>
            </a:r>
          </a:p>
          <a:p>
            <a:endParaRPr lang="en-US" dirty="0"/>
          </a:p>
        </p:txBody>
      </p:sp>
    </p:spTree>
    <p:extLst>
      <p:ext uri="{BB962C8B-B14F-4D97-AF65-F5344CB8AC3E}">
        <p14:creationId xmlns:p14="http://schemas.microsoft.com/office/powerpoint/2010/main" val="517126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What Is Trump Doing: Renegotiation of </a:t>
            </a:r>
            <a:r>
              <a:rPr lang="en-US" b="1" dirty="0" err="1" smtClean="0"/>
              <a:t>Nafta</a:t>
            </a:r>
            <a:endParaRPr lang="en-US" b="1" dirty="0"/>
          </a:p>
        </p:txBody>
      </p:sp>
      <p:sp>
        <p:nvSpPr>
          <p:cNvPr id="3" name="Content Placeholder 2"/>
          <p:cNvSpPr>
            <a:spLocks noGrp="1"/>
          </p:cNvSpPr>
          <p:nvPr>
            <p:ph idx="1"/>
          </p:nvPr>
        </p:nvSpPr>
        <p:spPr/>
        <p:txBody>
          <a:bodyPr>
            <a:normAutofit fontScale="77500" lnSpcReduction="20000"/>
          </a:bodyPr>
          <a:lstStyle/>
          <a:p>
            <a:r>
              <a:rPr lang="en-US" dirty="0" err="1" smtClean="0"/>
              <a:t>Nafta</a:t>
            </a:r>
            <a:r>
              <a:rPr lang="en-US" dirty="0" smtClean="0"/>
              <a:t>: the basics.</a:t>
            </a:r>
          </a:p>
          <a:p>
            <a:pPr lvl="1"/>
            <a:r>
              <a:rPr lang="en-US" dirty="0" smtClean="0"/>
              <a:t>Three economies are closely integrated.</a:t>
            </a:r>
          </a:p>
          <a:p>
            <a:pPr lvl="1"/>
            <a:r>
              <a:rPr lang="en-US" dirty="0" smtClean="0"/>
              <a:t>Canada and Mexico are US’s first and second export destination and the second and third largest source of imports.</a:t>
            </a:r>
          </a:p>
          <a:p>
            <a:r>
              <a:rPr lang="en-US" dirty="0" smtClean="0"/>
              <a:t>Trump is eager to start the renegotiations.</a:t>
            </a:r>
          </a:p>
          <a:p>
            <a:pPr lvl="1"/>
            <a:r>
              <a:rPr lang="en-US" dirty="0" smtClean="0"/>
              <a:t>90 day notice to Congress of beginning of renegotiations is expected momentarily.</a:t>
            </a:r>
          </a:p>
          <a:p>
            <a:pPr lvl="1"/>
            <a:r>
              <a:rPr lang="en-US" dirty="0" smtClean="0"/>
              <a:t>Mexico and Canada agree with Trump on the need for </a:t>
            </a:r>
            <a:r>
              <a:rPr lang="en-US" dirty="0" err="1" smtClean="0"/>
              <a:t>Nafta’s</a:t>
            </a:r>
            <a:r>
              <a:rPr lang="en-US" dirty="0" smtClean="0"/>
              <a:t> renegotiation.</a:t>
            </a:r>
          </a:p>
          <a:p>
            <a:r>
              <a:rPr lang="en-US" dirty="0" smtClean="0"/>
              <a:t>US/Mexico relations </a:t>
            </a:r>
            <a:r>
              <a:rPr lang="en-US" dirty="0" smtClean="0"/>
              <a:t>started off badly.</a:t>
            </a:r>
          </a:p>
          <a:p>
            <a:pPr lvl="1"/>
            <a:r>
              <a:rPr lang="en-US" dirty="0" smtClean="0"/>
              <a:t>Trump repeatedly has called </a:t>
            </a:r>
            <a:r>
              <a:rPr lang="en-US" dirty="0" err="1" smtClean="0"/>
              <a:t>Nafta</a:t>
            </a:r>
            <a:r>
              <a:rPr lang="en-US" dirty="0" smtClean="0"/>
              <a:t> the worst trade deal the US has ever concluded.</a:t>
            </a:r>
          </a:p>
          <a:p>
            <a:pPr lvl="1"/>
            <a:r>
              <a:rPr lang="en-US" dirty="0" smtClean="0"/>
              <a:t>The wall on the border with Mexico.</a:t>
            </a:r>
          </a:p>
          <a:p>
            <a:pPr lvl="1"/>
            <a:r>
              <a:rPr lang="en-US" dirty="0" smtClean="0"/>
              <a:t>Job losses.</a:t>
            </a:r>
          </a:p>
          <a:p>
            <a:pPr lvl="1"/>
            <a:r>
              <a:rPr lang="en-US" dirty="0" smtClean="0"/>
              <a:t>US trade deficit with Mexico.</a:t>
            </a:r>
            <a:endParaRPr lang="en-US" dirty="0" smtClean="0"/>
          </a:p>
          <a:p>
            <a:r>
              <a:rPr lang="en-US" dirty="0" smtClean="0"/>
              <a:t>More recently, the Trump administration has been taking a more moderate approach to the </a:t>
            </a:r>
            <a:r>
              <a:rPr lang="en-US" dirty="0" err="1" smtClean="0"/>
              <a:t>Nafta</a:t>
            </a:r>
            <a:r>
              <a:rPr lang="en-US" dirty="0" smtClean="0"/>
              <a:t> renegotiations.</a:t>
            </a:r>
            <a:endParaRPr lang="en-US" dirty="0"/>
          </a:p>
          <a:p>
            <a:pPr lvl="1"/>
            <a:r>
              <a:rPr lang="en-US" dirty="0" smtClean="0"/>
              <a:t>US political and business pressures to maintain </a:t>
            </a:r>
            <a:r>
              <a:rPr lang="en-US" dirty="0" err="1" smtClean="0"/>
              <a:t>Nafta</a:t>
            </a:r>
            <a:r>
              <a:rPr lang="en-US" dirty="0" smtClean="0"/>
              <a:t>.</a:t>
            </a:r>
            <a:endParaRPr lang="en-US" dirty="0" smtClean="0"/>
          </a:p>
        </p:txBody>
      </p:sp>
    </p:spTree>
    <p:extLst>
      <p:ext uri="{BB962C8B-B14F-4D97-AF65-F5344CB8AC3E}">
        <p14:creationId xmlns:p14="http://schemas.microsoft.com/office/powerpoint/2010/main" val="4171974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What Is Trump Doing: Renegotiate or Cancel Existing Bilateral Free Trade Agreements</a:t>
            </a:r>
            <a:endParaRPr lang="en-US" b="1" dirty="0"/>
          </a:p>
        </p:txBody>
      </p:sp>
      <p:sp>
        <p:nvSpPr>
          <p:cNvPr id="3" name="Content Placeholder 2"/>
          <p:cNvSpPr>
            <a:spLocks noGrp="1"/>
          </p:cNvSpPr>
          <p:nvPr>
            <p:ph idx="1"/>
          </p:nvPr>
        </p:nvSpPr>
        <p:spPr/>
        <p:txBody>
          <a:bodyPr>
            <a:normAutofit/>
          </a:bodyPr>
          <a:lstStyle/>
          <a:p>
            <a:r>
              <a:rPr lang="en-US" dirty="0" smtClean="0"/>
              <a:t>In East and SE Asia, the US has bilateral free trade agreements with Australia, Korea and Singapore.</a:t>
            </a:r>
          </a:p>
          <a:p>
            <a:r>
              <a:rPr lang="en-US" dirty="0" smtClean="0"/>
              <a:t>Trump has expressed general dissatisfaction with existing FTAs, but he has singled out the Korea/US FTA for special attention. </a:t>
            </a:r>
          </a:p>
          <a:p>
            <a:pPr lvl="1"/>
            <a:r>
              <a:rPr lang="en-US" dirty="0" smtClean="0"/>
              <a:t>US has $14 billion trade surplus with Australia and $10 billion trade surplus with Singapore, but a $28 billion trade deficit with Korea.</a:t>
            </a:r>
          </a:p>
          <a:p>
            <a:r>
              <a:rPr lang="en-US" dirty="0" smtClean="0"/>
              <a:t>Korea/US FTA: points of contention.</a:t>
            </a:r>
          </a:p>
          <a:p>
            <a:pPr lvl="1"/>
            <a:r>
              <a:rPr lang="en-US" dirty="0" smtClean="0"/>
              <a:t>Trade deficit.</a:t>
            </a:r>
          </a:p>
          <a:p>
            <a:pPr lvl="1"/>
            <a:r>
              <a:rPr lang="en-US" dirty="0" smtClean="0"/>
              <a:t>Korea not implementing provisions of the FTA.</a:t>
            </a:r>
          </a:p>
          <a:p>
            <a:pPr lvl="1"/>
            <a:r>
              <a:rPr lang="en-US" dirty="0" smtClean="0"/>
              <a:t>Currency manipulations. </a:t>
            </a:r>
            <a:endParaRPr lang="en-US" dirty="0"/>
          </a:p>
        </p:txBody>
      </p:sp>
    </p:spTree>
    <p:extLst>
      <p:ext uri="{BB962C8B-B14F-4D97-AF65-F5344CB8AC3E}">
        <p14:creationId xmlns:p14="http://schemas.microsoft.com/office/powerpoint/2010/main" val="2807228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What Is Trump Doing: Tariffs on Mexican and Chinese Goods</a:t>
            </a:r>
            <a:endParaRPr lang="en-US" b="1" dirty="0"/>
          </a:p>
        </p:txBody>
      </p:sp>
      <p:sp>
        <p:nvSpPr>
          <p:cNvPr id="3" name="Content Placeholder 2"/>
          <p:cNvSpPr>
            <a:spLocks noGrp="1"/>
          </p:cNvSpPr>
          <p:nvPr>
            <p:ph idx="1"/>
          </p:nvPr>
        </p:nvSpPr>
        <p:spPr/>
        <p:txBody>
          <a:bodyPr>
            <a:normAutofit fontScale="92500" lnSpcReduction="20000"/>
          </a:bodyPr>
          <a:lstStyle/>
          <a:p>
            <a:r>
              <a:rPr lang="en-US" dirty="0" smtClean="0"/>
              <a:t>With respect to Mexico, Trump has mentioned:</a:t>
            </a:r>
          </a:p>
          <a:p>
            <a:pPr lvl="1"/>
            <a:r>
              <a:rPr lang="en-US" dirty="0" smtClean="0"/>
              <a:t>20 percent tariff on Mexican imports to pay for wall.</a:t>
            </a:r>
          </a:p>
          <a:p>
            <a:pPr lvl="1"/>
            <a:r>
              <a:rPr lang="en-US" dirty="0" smtClean="0"/>
              <a:t>Border tax adjustment as part of a broader reform of corporate taxes.</a:t>
            </a:r>
          </a:p>
          <a:p>
            <a:pPr lvl="1"/>
            <a:r>
              <a:rPr lang="en-US" dirty="0" smtClean="0"/>
              <a:t>Trump also has threatened US companies with production operations in Mexico with tariffs on US imports.</a:t>
            </a:r>
          </a:p>
          <a:p>
            <a:r>
              <a:rPr lang="en-US" dirty="0" smtClean="0"/>
              <a:t>Trump has threatened to impose 45 percent tariff on Chinese goods</a:t>
            </a:r>
            <a:r>
              <a:rPr lang="en-US" dirty="0" smtClean="0"/>
              <a:t>.</a:t>
            </a:r>
            <a:endParaRPr lang="en-US" dirty="0"/>
          </a:p>
          <a:p>
            <a:pPr lvl="1"/>
            <a:r>
              <a:rPr lang="en-US" dirty="0" smtClean="0"/>
              <a:t>A </a:t>
            </a:r>
            <a:r>
              <a:rPr lang="en-US" dirty="0"/>
              <a:t>threat intended to encourage compliance with trade obligations.</a:t>
            </a:r>
          </a:p>
          <a:p>
            <a:pPr lvl="2"/>
            <a:r>
              <a:rPr lang="en-US" dirty="0"/>
              <a:t>Currency manipulations.</a:t>
            </a:r>
          </a:p>
          <a:p>
            <a:pPr lvl="2"/>
            <a:r>
              <a:rPr lang="en-US" dirty="0"/>
              <a:t>Dumping of surplus commodities.</a:t>
            </a:r>
          </a:p>
          <a:p>
            <a:pPr lvl="2"/>
            <a:r>
              <a:rPr lang="en-US" dirty="0"/>
              <a:t>Impermissible subsidies for state owned enterprises.</a:t>
            </a:r>
          </a:p>
          <a:p>
            <a:pPr lvl="2"/>
            <a:r>
              <a:rPr lang="en-US" dirty="0" err="1" smtClean="0"/>
              <a:t>Cybertheft</a:t>
            </a:r>
            <a:endParaRPr lang="en-US" dirty="0" smtClean="0"/>
          </a:p>
          <a:p>
            <a:r>
              <a:rPr lang="en-US" dirty="0" smtClean="0"/>
              <a:t>Recent actions are less confrontational:</a:t>
            </a:r>
          </a:p>
          <a:p>
            <a:pPr lvl="1"/>
            <a:r>
              <a:rPr lang="en-US" dirty="0" smtClean="0"/>
              <a:t>March 31 two presidential orders: 90 day study on abusive trade practices and plan to collect duties on imports sold in US for less than the costs of production.</a:t>
            </a:r>
            <a:endParaRPr lang="en-US" dirty="0"/>
          </a:p>
        </p:txBody>
      </p:sp>
    </p:spTree>
    <p:extLst>
      <p:ext uri="{BB962C8B-B14F-4D97-AF65-F5344CB8AC3E}">
        <p14:creationId xmlns:p14="http://schemas.microsoft.com/office/powerpoint/2010/main" val="947742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Trump After TPP</a:t>
            </a:r>
            <a:endParaRPr lang="en-US" b="1" dirty="0"/>
          </a:p>
        </p:txBody>
      </p:sp>
      <p:sp>
        <p:nvSpPr>
          <p:cNvPr id="3" name="Content Placeholder 2"/>
          <p:cNvSpPr>
            <a:spLocks noGrp="1"/>
          </p:cNvSpPr>
          <p:nvPr>
            <p:ph idx="1"/>
          </p:nvPr>
        </p:nvSpPr>
        <p:spPr/>
        <p:txBody>
          <a:bodyPr>
            <a:normAutofit fontScale="85000" lnSpcReduction="20000"/>
          </a:bodyPr>
          <a:lstStyle/>
          <a:p>
            <a:r>
              <a:rPr lang="en-US" dirty="0" smtClean="0"/>
              <a:t>Emphasis on bilateral trade agreements that protect American workers.</a:t>
            </a:r>
          </a:p>
          <a:p>
            <a:pPr lvl="1"/>
            <a:r>
              <a:rPr lang="en-US" dirty="0" smtClean="0"/>
              <a:t>Japan.</a:t>
            </a:r>
          </a:p>
          <a:p>
            <a:pPr lvl="1"/>
            <a:r>
              <a:rPr lang="en-US" dirty="0" smtClean="0"/>
              <a:t>United Kingdom, but Brexit first.</a:t>
            </a:r>
          </a:p>
          <a:p>
            <a:pPr lvl="1"/>
            <a:r>
              <a:rPr lang="en-US" dirty="0" smtClean="0"/>
              <a:t>Renegotiate </a:t>
            </a:r>
            <a:r>
              <a:rPr lang="en-US" dirty="0" err="1" smtClean="0"/>
              <a:t>Kor</a:t>
            </a:r>
            <a:r>
              <a:rPr lang="en-US" dirty="0" smtClean="0"/>
              <a:t>/US FTA.</a:t>
            </a:r>
          </a:p>
          <a:p>
            <a:r>
              <a:rPr lang="en-US" dirty="0" smtClean="0"/>
              <a:t>Would Taiwan be enticed to negotiate FTA?</a:t>
            </a:r>
          </a:p>
          <a:p>
            <a:r>
              <a:rPr lang="en-US" dirty="0" smtClean="0"/>
              <a:t>Not much attention to existing FTAs with Australia and Singapore, or the possibility of FTAs with all or any of the other ASEAN countries</a:t>
            </a:r>
            <a:r>
              <a:rPr lang="en-US" dirty="0" smtClean="0"/>
              <a:t>.</a:t>
            </a:r>
          </a:p>
          <a:p>
            <a:r>
              <a:rPr lang="en-US" dirty="0" smtClean="0"/>
              <a:t>As further evidence of less strident, more moderate positions, US will use TPP as model for future negotiations.</a:t>
            </a:r>
            <a:endParaRPr lang="en-US" dirty="0" smtClean="0"/>
          </a:p>
          <a:p>
            <a:r>
              <a:rPr lang="en-US" dirty="0" smtClean="0"/>
              <a:t>Maybe greater emphasis </a:t>
            </a:r>
            <a:r>
              <a:rPr lang="en-US" dirty="0" smtClean="0"/>
              <a:t>on currency </a:t>
            </a:r>
            <a:r>
              <a:rPr lang="en-US" dirty="0" smtClean="0"/>
              <a:t>manipulation, although it is a difficult issue.</a:t>
            </a:r>
          </a:p>
          <a:p>
            <a:pPr lvl="1"/>
            <a:r>
              <a:rPr lang="en-US" dirty="0" smtClean="0"/>
              <a:t>Difficult to define.</a:t>
            </a:r>
          </a:p>
          <a:p>
            <a:pPr lvl="1"/>
            <a:r>
              <a:rPr lang="en-US" dirty="0" smtClean="0"/>
              <a:t>Taiwan, Korea, Japan and Germany all could be found guilty of currency manipulation, but not China.</a:t>
            </a:r>
            <a:endParaRPr lang="en-US" dirty="0"/>
          </a:p>
        </p:txBody>
      </p:sp>
    </p:spTree>
    <p:extLst>
      <p:ext uri="{BB962C8B-B14F-4D97-AF65-F5344CB8AC3E}">
        <p14:creationId xmlns:p14="http://schemas.microsoft.com/office/powerpoint/2010/main" val="33907649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Trump and East Asia</a:t>
            </a:r>
            <a:endParaRPr lang="en-US" b="1" dirty="0"/>
          </a:p>
        </p:txBody>
      </p:sp>
      <p:sp>
        <p:nvSpPr>
          <p:cNvPr id="3" name="Content Placeholder 2"/>
          <p:cNvSpPr>
            <a:spLocks noGrp="1"/>
          </p:cNvSpPr>
          <p:nvPr>
            <p:ph idx="1"/>
          </p:nvPr>
        </p:nvSpPr>
        <p:spPr/>
        <p:txBody>
          <a:bodyPr>
            <a:normAutofit lnSpcReduction="10000"/>
          </a:bodyPr>
          <a:lstStyle/>
          <a:p>
            <a:r>
              <a:rPr lang="en-US" dirty="0" smtClean="0"/>
              <a:t>“America First” policy is not going to win many friends in East Asia.</a:t>
            </a:r>
          </a:p>
          <a:p>
            <a:pPr lvl="1"/>
            <a:r>
              <a:rPr lang="en-US" dirty="0" smtClean="0"/>
              <a:t>American soft power in decline.</a:t>
            </a:r>
          </a:p>
          <a:p>
            <a:r>
              <a:rPr lang="en-US" dirty="0" smtClean="0"/>
              <a:t>Economic and political relationships between US and East Asian countries will be defined largely by US self interest.</a:t>
            </a:r>
          </a:p>
          <a:p>
            <a:pPr lvl="1"/>
            <a:r>
              <a:rPr lang="en-US" dirty="0" smtClean="0"/>
              <a:t>It will not take long for East Asian countries to recalibrate their dealings with the US, so relationships will be based on mutual self </a:t>
            </a:r>
            <a:r>
              <a:rPr lang="en-US" dirty="0" smtClean="0"/>
              <a:t>interest</a:t>
            </a:r>
            <a:r>
              <a:rPr lang="en-US" dirty="0" smtClean="0"/>
              <a:t>.</a:t>
            </a:r>
            <a:endParaRPr lang="en-US" dirty="0" smtClean="0"/>
          </a:p>
          <a:p>
            <a:r>
              <a:rPr lang="en-US" dirty="0" smtClean="0"/>
              <a:t>Major economic impact will be a significant increase in FDI in the US.</a:t>
            </a:r>
          </a:p>
          <a:p>
            <a:pPr lvl="1"/>
            <a:r>
              <a:rPr lang="en-US" dirty="0" smtClean="0"/>
              <a:t>Access to American markets is too important to Asian enterprises and US companies with Asian operations</a:t>
            </a:r>
            <a:r>
              <a:rPr lang="en-US" dirty="0" smtClean="0"/>
              <a:t>.</a:t>
            </a:r>
          </a:p>
          <a:p>
            <a:pPr lvl="2"/>
            <a:r>
              <a:rPr lang="en-US" dirty="0" smtClean="0"/>
              <a:t>Expect a surge in FDI similar to what occurred in the 1980s.</a:t>
            </a:r>
          </a:p>
          <a:p>
            <a:pPr lvl="2"/>
            <a:r>
              <a:rPr lang="en-US" dirty="0" smtClean="0"/>
              <a:t>Unfortunately</a:t>
            </a:r>
            <a:r>
              <a:rPr lang="en-US" dirty="0" smtClean="0"/>
              <a:t>, the increases in FDI will not bring many manufacturing jobs back to America. </a:t>
            </a:r>
            <a:endParaRPr lang="en-US" dirty="0"/>
          </a:p>
        </p:txBody>
      </p:sp>
    </p:spTree>
    <p:extLst>
      <p:ext uri="{BB962C8B-B14F-4D97-AF65-F5344CB8AC3E}">
        <p14:creationId xmlns:p14="http://schemas.microsoft.com/office/powerpoint/2010/main" val="139238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Trump and China</a:t>
            </a:r>
            <a:endParaRPr lang="en-US" b="1" dirty="0"/>
          </a:p>
        </p:txBody>
      </p:sp>
      <p:sp>
        <p:nvSpPr>
          <p:cNvPr id="3" name="Content Placeholder 2"/>
          <p:cNvSpPr>
            <a:spLocks noGrp="1"/>
          </p:cNvSpPr>
          <p:nvPr>
            <p:ph idx="1"/>
          </p:nvPr>
        </p:nvSpPr>
        <p:spPr/>
        <p:txBody>
          <a:bodyPr>
            <a:normAutofit fontScale="77500" lnSpcReduction="20000"/>
          </a:bodyPr>
          <a:lstStyle/>
          <a:p>
            <a:r>
              <a:rPr lang="en-US" dirty="0" smtClean="0"/>
              <a:t>Trump Administration may continue to criticize China for stealing US jobs and the imbalance in trade.</a:t>
            </a:r>
          </a:p>
          <a:p>
            <a:r>
              <a:rPr lang="en-US" dirty="0" smtClean="0"/>
              <a:t>Moderating forces, even within the Trump Administration, may push the administration to concentrate on legitimate trade issues involving China.</a:t>
            </a:r>
          </a:p>
          <a:p>
            <a:pPr lvl="1"/>
            <a:r>
              <a:rPr lang="en-US" dirty="0" smtClean="0"/>
              <a:t>Currency manipulation.</a:t>
            </a:r>
          </a:p>
          <a:p>
            <a:pPr lvl="1"/>
            <a:r>
              <a:rPr lang="en-US" dirty="0" smtClean="0"/>
              <a:t>Dumping of excess capacity.</a:t>
            </a:r>
          </a:p>
          <a:p>
            <a:pPr lvl="1"/>
            <a:r>
              <a:rPr lang="en-US" dirty="0" smtClean="0"/>
              <a:t>Impermissible subsidies for state owned enterprises.</a:t>
            </a:r>
          </a:p>
          <a:p>
            <a:pPr lvl="1"/>
            <a:r>
              <a:rPr lang="en-US" dirty="0" err="1" smtClean="0"/>
              <a:t>Cybertheft</a:t>
            </a:r>
            <a:r>
              <a:rPr lang="en-US" dirty="0" smtClean="0"/>
              <a:t>.</a:t>
            </a:r>
          </a:p>
          <a:p>
            <a:r>
              <a:rPr lang="en-US" dirty="0" smtClean="0"/>
              <a:t>Use US trade laws and WTO dispute settlement process</a:t>
            </a:r>
            <a:r>
              <a:rPr lang="en-US" dirty="0" smtClean="0"/>
              <a:t>.</a:t>
            </a:r>
            <a:endParaRPr lang="en-US" dirty="0" smtClean="0"/>
          </a:p>
          <a:p>
            <a:r>
              <a:rPr lang="en-US" dirty="0" smtClean="0"/>
              <a:t>Steve Bannon says war with China is inevitable, but maybe more thoughtful advice will prevail.</a:t>
            </a:r>
          </a:p>
          <a:p>
            <a:r>
              <a:rPr lang="en-US" dirty="0" smtClean="0"/>
              <a:t>Some disruptions in US trade with China, but because some of Trump’s concerns are legitimate, a trade war is not inevitable. </a:t>
            </a:r>
            <a:endParaRPr lang="en-US" dirty="0"/>
          </a:p>
          <a:p>
            <a:pPr lvl="1"/>
            <a:r>
              <a:rPr lang="en-US" dirty="0" smtClean="0"/>
              <a:t>The people working in the Trump Administration need to keep the focus on legitimate trade issues and not tilt at windmills.</a:t>
            </a:r>
          </a:p>
          <a:p>
            <a:pPr lvl="1"/>
            <a:endParaRPr lang="en-US" dirty="0"/>
          </a:p>
        </p:txBody>
      </p:sp>
    </p:spTree>
    <p:extLst>
      <p:ext uri="{BB962C8B-B14F-4D97-AF65-F5344CB8AC3E}">
        <p14:creationId xmlns:p14="http://schemas.microsoft.com/office/powerpoint/2010/main" val="3209205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Trump and China: A Game Changer – FTA between China and US</a:t>
            </a:r>
            <a:endParaRPr lang="en-US" b="1" dirty="0"/>
          </a:p>
        </p:txBody>
      </p:sp>
      <p:sp>
        <p:nvSpPr>
          <p:cNvPr id="3" name="Content Placeholder 2"/>
          <p:cNvSpPr>
            <a:spLocks noGrp="1"/>
          </p:cNvSpPr>
          <p:nvPr>
            <p:ph idx="1"/>
          </p:nvPr>
        </p:nvSpPr>
        <p:spPr/>
        <p:txBody>
          <a:bodyPr>
            <a:normAutofit/>
          </a:bodyPr>
          <a:lstStyle/>
          <a:p>
            <a:r>
              <a:rPr lang="en-US" dirty="0" smtClean="0"/>
              <a:t>Trump is not an ideologue. He will respond to what he sees as in his own self interest and a FTA with China could be the base for significantly improving international trade practices.</a:t>
            </a:r>
          </a:p>
          <a:p>
            <a:r>
              <a:rPr lang="en-US" dirty="0" smtClean="0"/>
              <a:t>FTA based on TPP would suit both China and US interests.</a:t>
            </a:r>
          </a:p>
          <a:p>
            <a:pPr lvl="1"/>
            <a:r>
              <a:rPr lang="en-US" dirty="0" smtClean="0"/>
              <a:t>China needs major economic reforms to shift away from export dependency.</a:t>
            </a:r>
          </a:p>
          <a:p>
            <a:pPr lvl="1"/>
            <a:r>
              <a:rPr lang="en-US" dirty="0" smtClean="0"/>
              <a:t>US has legitimate complaints about Chinese trade practices, but these would be addressed in TPP style FTA.</a:t>
            </a:r>
          </a:p>
          <a:p>
            <a:r>
              <a:rPr lang="en-US" dirty="0" smtClean="0"/>
              <a:t>Other trading partners, including Taiwan and the original members of TPP, should be invited to join early in the process.</a:t>
            </a:r>
            <a:endParaRPr lang="en-US" dirty="0"/>
          </a:p>
        </p:txBody>
      </p:sp>
    </p:spTree>
    <p:extLst>
      <p:ext uri="{BB962C8B-B14F-4D97-AF65-F5344CB8AC3E}">
        <p14:creationId xmlns:p14="http://schemas.microsoft.com/office/powerpoint/2010/main" val="831972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Trump and Taiwan: The Good News</a:t>
            </a:r>
            <a:endParaRPr lang="en-US" b="1" dirty="0"/>
          </a:p>
        </p:txBody>
      </p:sp>
      <p:sp>
        <p:nvSpPr>
          <p:cNvPr id="3" name="Content Placeholder 2"/>
          <p:cNvSpPr>
            <a:spLocks noGrp="1"/>
          </p:cNvSpPr>
          <p:nvPr>
            <p:ph idx="1"/>
          </p:nvPr>
        </p:nvSpPr>
        <p:spPr/>
        <p:txBody>
          <a:bodyPr>
            <a:normAutofit fontScale="85000" lnSpcReduction="20000"/>
          </a:bodyPr>
          <a:lstStyle/>
          <a:p>
            <a:r>
              <a:rPr lang="en-US" dirty="0"/>
              <a:t>First, as a general matter, </a:t>
            </a:r>
            <a:r>
              <a:rPr lang="en-US" dirty="0" smtClean="0"/>
              <a:t>Trump and some of his key advisors seem to have a favorable impression of Taiwan and that impression will be significantly enhanced if </a:t>
            </a:r>
            <a:r>
              <a:rPr lang="en-US" dirty="0"/>
              <a:t>Hon Hai Precision Industry Co. (i.e., Foxconn) carries through with its plan to invest US$7 billion in the US to make flat panels</a:t>
            </a:r>
            <a:r>
              <a:rPr lang="en-US" dirty="0" smtClean="0"/>
              <a:t>.</a:t>
            </a:r>
          </a:p>
          <a:p>
            <a:pPr lvl="1"/>
            <a:r>
              <a:rPr lang="en-US" dirty="0" smtClean="0"/>
              <a:t>Trump is obsessed with appearances and Hon Hai’s proposed investment in the US makes Trump look good.</a:t>
            </a:r>
          </a:p>
          <a:p>
            <a:pPr lvl="1"/>
            <a:r>
              <a:rPr lang="en-US" dirty="0" smtClean="0"/>
              <a:t>As a consequence, Taiwan is not likely to be singled out for harsh treatment, such as has been threatened for Mexico or China.</a:t>
            </a:r>
            <a:endParaRPr lang="en-US" dirty="0"/>
          </a:p>
          <a:p>
            <a:r>
              <a:rPr lang="en-US" dirty="0" smtClean="0"/>
              <a:t>Taiwan’s favored status with the Trump administration coupled with that administration’s critical view of China put Taiwan in a good position to play a central role in improving economic and political relations between China and the US.</a:t>
            </a:r>
          </a:p>
          <a:p>
            <a:pPr lvl="1"/>
            <a:r>
              <a:rPr lang="en-US" dirty="0" smtClean="0"/>
              <a:t>The Taipei Economic and Cultural Representative Office in Washington could play an important role in persuading the Trump Administration to pursue a TPP style FTA between China and US, with Taiwan as well as original members of TPP invited to join at an early stage in the negotiations. </a:t>
            </a:r>
            <a:endParaRPr lang="en-US" dirty="0"/>
          </a:p>
        </p:txBody>
      </p:sp>
    </p:spTree>
    <p:extLst>
      <p:ext uri="{BB962C8B-B14F-4D97-AF65-F5344CB8AC3E}">
        <p14:creationId xmlns:p14="http://schemas.microsoft.com/office/powerpoint/2010/main" val="1168154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Taiwan and Trump: Not So Good News</a:t>
            </a:r>
            <a:endParaRPr lang="en-US" b="1" dirty="0"/>
          </a:p>
        </p:txBody>
      </p:sp>
      <p:sp>
        <p:nvSpPr>
          <p:cNvPr id="3" name="Content Placeholder 2"/>
          <p:cNvSpPr>
            <a:spLocks noGrp="1"/>
          </p:cNvSpPr>
          <p:nvPr>
            <p:ph idx="1"/>
          </p:nvPr>
        </p:nvSpPr>
        <p:spPr/>
        <p:txBody>
          <a:bodyPr>
            <a:normAutofit fontScale="77500" lnSpcReduction="20000"/>
          </a:bodyPr>
          <a:lstStyle/>
          <a:p>
            <a:r>
              <a:rPr lang="en-US" dirty="0" smtClean="0"/>
              <a:t>Taiwan </a:t>
            </a:r>
            <a:r>
              <a:rPr lang="en-US" dirty="0"/>
              <a:t>is vulnerable </a:t>
            </a:r>
            <a:r>
              <a:rPr lang="en-US" dirty="0" smtClean="0"/>
              <a:t>with </a:t>
            </a:r>
            <a:r>
              <a:rPr lang="en-US" dirty="0"/>
              <a:t>respect to exchange rate policies. </a:t>
            </a:r>
            <a:endParaRPr lang="en-US" dirty="0" smtClean="0"/>
          </a:p>
          <a:p>
            <a:pPr lvl="1"/>
            <a:r>
              <a:rPr lang="en-US" dirty="0" smtClean="0"/>
              <a:t>The </a:t>
            </a:r>
            <a:r>
              <a:rPr lang="en-US" dirty="0"/>
              <a:t>Trump Administration has strongly attacked China for currency manipulations and it also has said that Japan and Germany are guilty of undervaluing their currencies to give their exporters improper competitive </a:t>
            </a:r>
            <a:r>
              <a:rPr lang="en-US" dirty="0" smtClean="0"/>
              <a:t>advantages.</a:t>
            </a:r>
          </a:p>
          <a:p>
            <a:pPr lvl="1"/>
            <a:r>
              <a:rPr lang="en-US" dirty="0" smtClean="0"/>
              <a:t>Under </a:t>
            </a:r>
            <a:r>
              <a:rPr lang="en-US" dirty="0"/>
              <a:t>a newly enacted US trade law that treats currency manipulations as unfair trade practices, Taiwan now is included on a watch list, along with China, Japan, Germany and </a:t>
            </a:r>
            <a:r>
              <a:rPr lang="en-US" dirty="0" smtClean="0"/>
              <a:t>Korea.</a:t>
            </a:r>
          </a:p>
          <a:p>
            <a:pPr lvl="1"/>
            <a:r>
              <a:rPr lang="en-US" dirty="0" smtClean="0"/>
              <a:t>The </a:t>
            </a:r>
            <a:r>
              <a:rPr lang="en-US" dirty="0"/>
              <a:t>result is that in the months ahead the US Treasury will be more closely scrutinizing Taiwan’s exchange rate policies to see if they warrant being characterized as an unfair trade subsidy; </a:t>
            </a:r>
            <a:r>
              <a:rPr lang="en-US" dirty="0" smtClean="0"/>
              <a:t>but if that happens, Taiwan is likely to be part of a much broader attack on currency manipulations.</a:t>
            </a:r>
          </a:p>
          <a:p>
            <a:r>
              <a:rPr lang="en-US" dirty="0"/>
              <a:t>An overarching problem is that the unfortunate combination of Trump’s hypersensitive personality, the aggressive and/or inexperienced international affairs advisors Trump has brought into his administration and the growing assertiveness of China, Russia and North Korea create a much greater risk of a major foreign policy miscalculation than at any time in recent </a:t>
            </a:r>
            <a:r>
              <a:rPr lang="en-US" dirty="0" smtClean="0"/>
              <a:t>history.</a:t>
            </a:r>
          </a:p>
          <a:p>
            <a:pPr lvl="1"/>
            <a:r>
              <a:rPr lang="en-US" dirty="0" smtClean="0"/>
              <a:t>This </a:t>
            </a:r>
            <a:r>
              <a:rPr lang="en-US" dirty="0"/>
              <a:t>could have disastrous consequences for Taiwan, but also for the entire world.</a:t>
            </a:r>
          </a:p>
          <a:p>
            <a:pPr marL="0" indent="0">
              <a:buNone/>
            </a:pPr>
            <a:endParaRPr lang="en-US" dirty="0"/>
          </a:p>
          <a:p>
            <a:endParaRPr lang="en-US" dirty="0"/>
          </a:p>
        </p:txBody>
      </p:sp>
    </p:spTree>
    <p:extLst>
      <p:ext uri="{BB962C8B-B14F-4D97-AF65-F5344CB8AC3E}">
        <p14:creationId xmlns:p14="http://schemas.microsoft.com/office/powerpoint/2010/main" val="27853631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Conclusions</a:t>
            </a:r>
            <a:endParaRPr lang="en-US" b="1" dirty="0"/>
          </a:p>
        </p:txBody>
      </p:sp>
      <p:sp>
        <p:nvSpPr>
          <p:cNvPr id="3" name="Content Placeholder 2"/>
          <p:cNvSpPr>
            <a:spLocks noGrp="1"/>
          </p:cNvSpPr>
          <p:nvPr>
            <p:ph idx="1"/>
          </p:nvPr>
        </p:nvSpPr>
        <p:spPr/>
        <p:txBody>
          <a:bodyPr>
            <a:normAutofit fontScale="92500" lnSpcReduction="10000"/>
          </a:bodyPr>
          <a:lstStyle/>
          <a:p>
            <a:r>
              <a:rPr lang="en-US" dirty="0" smtClean="0"/>
              <a:t>Dismantling the international economic order is not inevitable.</a:t>
            </a:r>
          </a:p>
          <a:p>
            <a:pPr lvl="1"/>
            <a:r>
              <a:rPr lang="en-US" dirty="0" smtClean="0"/>
              <a:t>It is </a:t>
            </a:r>
            <a:r>
              <a:rPr lang="en-US" dirty="0" smtClean="0"/>
              <a:t>possible </a:t>
            </a:r>
            <a:r>
              <a:rPr lang="en-US" dirty="0" smtClean="0"/>
              <a:t>that the benefits of globalization will be sustained for the billions of people who have prospered even as the system is adjusted to insure that even more people are brought within the web of prosperity.</a:t>
            </a:r>
          </a:p>
          <a:p>
            <a:r>
              <a:rPr lang="en-US" dirty="0" smtClean="0"/>
              <a:t>There also is the possibility of a bold move that strengthens the system – such as US FTA with China.</a:t>
            </a:r>
          </a:p>
          <a:p>
            <a:r>
              <a:rPr lang="en-US" dirty="0" smtClean="0"/>
              <a:t>An overarching problem is that the unfortunate combination Trump’s hypersensitive personality, the aggressive and/or inexperienced international affairs advisors he has brought into his administration and growing assertiveness of China, Russia and North Korea, create a much greater risk of a major foreign policy miscalculation than at any time in recent history. </a:t>
            </a:r>
            <a:endParaRPr lang="en-US" dirty="0"/>
          </a:p>
        </p:txBody>
      </p:sp>
    </p:spTree>
    <p:extLst>
      <p:ext uri="{BB962C8B-B14F-4D97-AF65-F5344CB8AC3E}">
        <p14:creationId xmlns:p14="http://schemas.microsoft.com/office/powerpoint/2010/main" val="17334675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1727</TotalTime>
  <Words>2342</Words>
  <Application>Microsoft Office PowerPoint</Application>
  <PresentationFormat>Widescreen</PresentationFormat>
  <Paragraphs>153</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Taiwan, Trump and Trade:  The Implications of the Trump Era on Trade Relations between Taiwan, China and the US </vt:lpstr>
      <vt:lpstr>Introduction</vt:lpstr>
      <vt:lpstr>Trump’s Election</vt:lpstr>
      <vt:lpstr>US International Economic Policies Since November 8, 2016</vt:lpstr>
      <vt:lpstr>Trump’s Trade Related Campaign Promises</vt:lpstr>
      <vt:lpstr>What Trump Has Done: His Trade Related Appointments</vt:lpstr>
      <vt:lpstr>What Trump Has Done: Bringing Jobs Back to America</vt:lpstr>
      <vt:lpstr>What Trump Has Done: Withdraw from TPP</vt:lpstr>
      <vt:lpstr>What Is Trump Doing: Renegotiation of Nafta</vt:lpstr>
      <vt:lpstr>What Is Trump Doing: Renegotiate or Cancel Existing Bilateral Free Trade Agreements</vt:lpstr>
      <vt:lpstr>What Is Trump Doing: Tariffs on Mexican and Chinese Goods</vt:lpstr>
      <vt:lpstr>Trump After TPP</vt:lpstr>
      <vt:lpstr>Trump and East Asia</vt:lpstr>
      <vt:lpstr>Trump and China</vt:lpstr>
      <vt:lpstr>Trump and China: A Game Changer – FTA between China and US</vt:lpstr>
      <vt:lpstr>Trump and Taiwan: The Good News</vt:lpstr>
      <vt:lpstr>Taiwan and Trump: Not So Good News</vt:lpstr>
      <vt:lpstr>Conclusions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Taiwan, Trump and Trade: The Impact of the Trump Era on Trade Relations between Taiwan, the US, and China.”</dc:title>
  <dc:creator>Chuck Irish</dc:creator>
  <cp:lastModifiedBy>Chuck Irish</cp:lastModifiedBy>
  <cp:revision>39</cp:revision>
  <dcterms:created xsi:type="dcterms:W3CDTF">2017-03-29T12:57:06Z</dcterms:created>
  <dcterms:modified xsi:type="dcterms:W3CDTF">2017-04-05T22:53:32Z</dcterms:modified>
</cp:coreProperties>
</file>